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6" r:id="rId2"/>
    <p:sldId id="257" r:id="rId3"/>
    <p:sldId id="265" r:id="rId4"/>
    <p:sldId id="272" r:id="rId5"/>
    <p:sldId id="269" r:id="rId6"/>
    <p:sldId id="270" r:id="rId7"/>
    <p:sldId id="268" r:id="rId8"/>
    <p:sldId id="258" r:id="rId9"/>
    <p:sldId id="271" r:id="rId10"/>
    <p:sldId id="259" r:id="rId11"/>
    <p:sldId id="260" r:id="rId12"/>
    <p:sldId id="266" r:id="rId13"/>
    <p:sldId id="261" r:id="rId14"/>
    <p:sldId id="262" r:id="rId15"/>
    <p:sldId id="263" r:id="rId16"/>
    <p:sldId id="26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9CC17C3-E3C4-423C-9CF8-BAD05F3A89FF}">
          <p14:sldIdLst>
            <p14:sldId id="256"/>
            <p14:sldId id="257"/>
            <p14:sldId id="265"/>
            <p14:sldId id="272"/>
            <p14:sldId id="269"/>
            <p14:sldId id="270"/>
            <p14:sldId id="268"/>
            <p14:sldId id="258"/>
            <p14:sldId id="271"/>
            <p14:sldId id="259"/>
            <p14:sldId id="260"/>
            <p14:sldId id="266"/>
            <p14:sldId id="261"/>
            <p14:sldId id="262"/>
            <p14:sldId id="263"/>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napToObjects="1">
      <p:cViewPr varScale="1">
        <p:scale>
          <a:sx n="60" d="100"/>
          <a:sy n="60" d="100"/>
        </p:scale>
        <p:origin x="141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D30EE0-19AB-4C46-A467-CAB51B60BCDC}" type="datetimeFigureOut">
              <a:rPr lang="en-US" smtClean="0"/>
              <a:t>12/16/2024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46070D-5891-4F81-B5BC-A9FB216C4C26}" type="slidenum">
              <a:rPr lang="en-US" smtClean="0"/>
              <a:t>‹#›</a:t>
            </a:fld>
            <a:endParaRPr lang="en-US"/>
          </a:p>
        </p:txBody>
      </p:sp>
    </p:spTree>
    <p:extLst>
      <p:ext uri="{BB962C8B-B14F-4D97-AF65-F5344CB8AC3E}">
        <p14:creationId xmlns:p14="http://schemas.microsoft.com/office/powerpoint/2010/main" val="362698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46070D-5891-4F81-B5BC-A9FB216C4C26}" type="slidenum">
              <a:rPr lang="en-US" smtClean="0"/>
              <a:t>1</a:t>
            </a:fld>
            <a:endParaRPr lang="en-US"/>
          </a:p>
        </p:txBody>
      </p:sp>
    </p:spTree>
    <p:extLst>
      <p:ext uri="{BB962C8B-B14F-4D97-AF65-F5344CB8AC3E}">
        <p14:creationId xmlns:p14="http://schemas.microsoft.com/office/powerpoint/2010/main" val="3143235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46070D-5891-4F81-B5BC-A9FB216C4C26}" type="slidenum">
              <a:rPr lang="en-US" smtClean="0"/>
              <a:t>5</a:t>
            </a:fld>
            <a:endParaRPr lang="en-US"/>
          </a:p>
        </p:txBody>
      </p:sp>
    </p:spTree>
    <p:extLst>
      <p:ext uri="{BB962C8B-B14F-4D97-AF65-F5344CB8AC3E}">
        <p14:creationId xmlns:p14="http://schemas.microsoft.com/office/powerpoint/2010/main" val="2511812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101D3-DAE2-1F8E-5656-68377B463A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DD024-E03F-9A04-2952-14FEB24459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73097D-DC33-B986-1338-BA16D4FEBA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AEA69C-6DDE-BAD5-466D-55328AB9630F}"/>
              </a:ext>
            </a:extLst>
          </p:cNvPr>
          <p:cNvSpPr>
            <a:spLocks noGrp="1"/>
          </p:cNvSpPr>
          <p:nvPr>
            <p:ph type="sldNum" sz="quarter" idx="5"/>
          </p:nvPr>
        </p:nvSpPr>
        <p:spPr/>
        <p:txBody>
          <a:bodyPr/>
          <a:lstStyle/>
          <a:p>
            <a:fld id="{DA46070D-5891-4F81-B5BC-A9FB216C4C26}" type="slidenum">
              <a:rPr lang="en-US" smtClean="0"/>
              <a:t>6</a:t>
            </a:fld>
            <a:endParaRPr lang="en-US"/>
          </a:p>
        </p:txBody>
      </p:sp>
    </p:spTree>
    <p:extLst>
      <p:ext uri="{BB962C8B-B14F-4D97-AF65-F5344CB8AC3E}">
        <p14:creationId xmlns:p14="http://schemas.microsoft.com/office/powerpoint/2010/main" val="3100080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12/16/2024</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6868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71583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948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765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602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429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50291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38366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52845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74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12/16/2024</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8451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12/16/2024</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141045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a:t>Home-Based Healthcare Professionals and Caregivers</a:t>
            </a:r>
          </a:p>
        </p:txBody>
      </p:sp>
      <p:sp>
        <p:nvSpPr>
          <p:cNvPr id="3" name="Subtitle 2"/>
          <p:cNvSpPr>
            <a:spLocks noGrp="1"/>
          </p:cNvSpPr>
          <p:nvPr>
            <p:ph type="subTitle" idx="1"/>
          </p:nvPr>
        </p:nvSpPr>
        <p:spPr>
          <a:xfrm>
            <a:off x="2396319" y="3531204"/>
            <a:ext cx="6152258" cy="2284805"/>
          </a:xfrm>
        </p:spPr>
        <p:txBody>
          <a:bodyPr>
            <a:normAutofit/>
          </a:bodyPr>
          <a:lstStyle/>
          <a:p>
            <a:r>
              <a:rPr sz="1400" b="1" dirty="0"/>
              <a:t>A Comprehensive Overview of Their Role and Impact</a:t>
            </a:r>
            <a:endParaRPr lang="en-US" sz="1400" b="1" dirty="0"/>
          </a:p>
          <a:p>
            <a:endParaRPr lang="en-US" sz="100" dirty="0"/>
          </a:p>
          <a:p>
            <a:r>
              <a:rPr lang="en-US" sz="1400" dirty="0"/>
              <a:t>LECTURE BY</a:t>
            </a:r>
            <a:endParaRPr sz="1400" dirty="0"/>
          </a:p>
          <a:p>
            <a:pPr>
              <a:lnSpc>
                <a:spcPct val="80000"/>
              </a:lnSpc>
            </a:pPr>
            <a:r>
              <a:rPr lang="en-US" sz="1400" b="1" dirty="0"/>
              <a:t>BANK-KADEJO ADEDAMOLA</a:t>
            </a:r>
          </a:p>
          <a:p>
            <a:pPr>
              <a:lnSpc>
                <a:spcPct val="80000"/>
              </a:lnSpc>
            </a:pPr>
            <a:r>
              <a:rPr lang="en-US" sz="1400" dirty="0"/>
              <a:t>MD(AM) ND, DO FWAP CNIM</a:t>
            </a:r>
            <a:endParaRPr sz="1400" dirty="0"/>
          </a:p>
          <a:p>
            <a:pPr>
              <a:lnSpc>
                <a:spcPct val="80000"/>
              </a:lnSpc>
            </a:pPr>
            <a:r>
              <a:rPr lang="en-US" sz="1400" dirty="0"/>
              <a:t>DECEMBER, 2024</a:t>
            </a:r>
          </a:p>
          <a:p>
            <a:pPr>
              <a:lnSpc>
                <a:spcPct val="80000"/>
              </a:lnSpc>
            </a:pPr>
            <a:r>
              <a:rPr lang="en-US" sz="1400" dirty="0"/>
              <a:t>09041210799, 07059872818</a:t>
            </a:r>
            <a:endParaRPr sz="1400" dirty="0"/>
          </a:p>
        </p:txBody>
      </p:sp>
      <p:pic>
        <p:nvPicPr>
          <p:cNvPr id="5" name="Picture 4">
            <a:extLst>
              <a:ext uri="{FF2B5EF4-FFF2-40B4-BE49-F238E27FC236}">
                <a16:creationId xmlns:a16="http://schemas.microsoft.com/office/drawing/2014/main" id="{0721584E-7F32-6E4C-3118-6E3F3A8A72C4}"/>
              </a:ext>
            </a:extLst>
          </p:cNvPr>
          <p:cNvPicPr>
            <a:picLocks noChangeAspect="1"/>
          </p:cNvPicPr>
          <p:nvPr/>
        </p:nvPicPr>
        <p:blipFill>
          <a:blip r:embed="rId3"/>
          <a:stretch>
            <a:fillRect/>
          </a:stretch>
        </p:blipFill>
        <p:spPr>
          <a:xfrm>
            <a:off x="7107840" y="0"/>
            <a:ext cx="2036160" cy="20361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Home-Based Healthcare?</a:t>
            </a:r>
          </a:p>
        </p:txBody>
      </p:sp>
      <p:sp>
        <p:nvSpPr>
          <p:cNvPr id="3" name="Content Placeholder 2"/>
          <p:cNvSpPr>
            <a:spLocks noGrp="1"/>
          </p:cNvSpPr>
          <p:nvPr>
            <p:ph idx="1"/>
          </p:nvPr>
        </p:nvSpPr>
        <p:spPr/>
        <p:txBody>
          <a:bodyPr>
            <a:normAutofit fontScale="92500" lnSpcReduction="10000"/>
          </a:bodyPr>
          <a:lstStyle/>
          <a:p>
            <a:pPr marL="0" indent="0">
              <a:buNone/>
            </a:pPr>
            <a:r>
              <a:rPr b="1" dirty="0"/>
              <a:t>Definition:</a:t>
            </a:r>
          </a:p>
          <a:p>
            <a:r>
              <a:rPr dirty="0"/>
              <a:t>A healthcare approach that delivers medical, therapeutic, and supportive services directly to patients in their homes.</a:t>
            </a:r>
          </a:p>
          <a:p>
            <a:endParaRPr sz="1200" dirty="0"/>
          </a:p>
          <a:p>
            <a:pPr marL="0" indent="0">
              <a:buNone/>
            </a:pPr>
            <a:r>
              <a:rPr b="1" dirty="0"/>
              <a:t>Key Components:</a:t>
            </a:r>
          </a:p>
          <a:p>
            <a:r>
              <a:rPr dirty="0"/>
              <a:t>Personalized care.</a:t>
            </a:r>
          </a:p>
          <a:p>
            <a:r>
              <a:rPr dirty="0"/>
              <a:t>Multidisciplinary team involvement.</a:t>
            </a:r>
          </a:p>
          <a:p>
            <a:r>
              <a:rPr dirty="0"/>
              <a:t>Focus on patient comfort and holistic well-being.</a:t>
            </a:r>
          </a:p>
        </p:txBody>
      </p:sp>
      <p:pic>
        <p:nvPicPr>
          <p:cNvPr id="4" name="Picture 3">
            <a:extLst>
              <a:ext uri="{FF2B5EF4-FFF2-40B4-BE49-F238E27FC236}">
                <a16:creationId xmlns:a16="http://schemas.microsoft.com/office/drawing/2014/main" id="{DB389574-32B7-7C79-2C21-7D1CCBEFCC8B}"/>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Do They Do?</a:t>
            </a:r>
          </a:p>
        </p:txBody>
      </p:sp>
      <p:sp>
        <p:nvSpPr>
          <p:cNvPr id="3" name="Content Placeholder 2"/>
          <p:cNvSpPr>
            <a:spLocks noGrp="1"/>
          </p:cNvSpPr>
          <p:nvPr>
            <p:ph idx="1"/>
          </p:nvPr>
        </p:nvSpPr>
        <p:spPr>
          <a:xfrm>
            <a:off x="1443491" y="1853755"/>
            <a:ext cx="7774937" cy="3612591"/>
          </a:xfrm>
        </p:spPr>
        <p:txBody>
          <a:bodyPr>
            <a:noAutofit/>
          </a:bodyPr>
          <a:lstStyle/>
          <a:p>
            <a:pPr marL="0" indent="0">
              <a:lnSpc>
                <a:spcPct val="100000"/>
              </a:lnSpc>
              <a:buNone/>
            </a:pPr>
            <a:r>
              <a:rPr sz="1800" dirty="0"/>
              <a:t>1. </a:t>
            </a:r>
            <a:r>
              <a:rPr sz="1800" b="1" dirty="0"/>
              <a:t>Medical Care:</a:t>
            </a:r>
          </a:p>
          <a:p>
            <a:pPr>
              <a:lnSpc>
                <a:spcPct val="100000"/>
              </a:lnSpc>
            </a:pPr>
            <a:r>
              <a:rPr sz="1800" dirty="0"/>
              <a:t> Administer medications, wound care, and monitor health conditions.</a:t>
            </a:r>
            <a:endParaRPr sz="100" dirty="0"/>
          </a:p>
          <a:p>
            <a:pPr marL="0" indent="0">
              <a:lnSpc>
                <a:spcPct val="100000"/>
              </a:lnSpc>
              <a:buNone/>
            </a:pPr>
            <a:r>
              <a:rPr sz="1800" dirty="0"/>
              <a:t>2. </a:t>
            </a:r>
            <a:r>
              <a:rPr sz="1800" b="1" dirty="0"/>
              <a:t>Therapeutic Support:</a:t>
            </a:r>
          </a:p>
          <a:p>
            <a:pPr>
              <a:lnSpc>
                <a:spcPct val="100000"/>
              </a:lnSpc>
            </a:pPr>
            <a:r>
              <a:rPr sz="1800" dirty="0"/>
              <a:t>Implement recovery plans and assist with therapies (physical, occupational, speech).</a:t>
            </a:r>
            <a:endParaRPr sz="100" dirty="0"/>
          </a:p>
          <a:p>
            <a:pPr marL="0" indent="0">
              <a:lnSpc>
                <a:spcPct val="100000"/>
              </a:lnSpc>
              <a:buNone/>
            </a:pPr>
            <a:r>
              <a:rPr lang="en-US" sz="1800" dirty="0"/>
              <a:t>3</a:t>
            </a:r>
            <a:r>
              <a:rPr sz="1800" dirty="0"/>
              <a:t>. </a:t>
            </a:r>
            <a:r>
              <a:rPr sz="1800" b="1" dirty="0"/>
              <a:t>Personal Care:</a:t>
            </a:r>
          </a:p>
          <a:p>
            <a:pPr>
              <a:lnSpc>
                <a:spcPct val="100000"/>
              </a:lnSpc>
            </a:pPr>
            <a:r>
              <a:rPr sz="1800" dirty="0"/>
              <a:t>Support with hygiene, mobility, and daily living activities.</a:t>
            </a:r>
          </a:p>
          <a:p>
            <a:pPr marL="0" indent="0">
              <a:lnSpc>
                <a:spcPct val="100000"/>
              </a:lnSpc>
              <a:buNone/>
            </a:pPr>
            <a:r>
              <a:rPr sz="1800" dirty="0"/>
              <a:t>4. </a:t>
            </a:r>
            <a:r>
              <a:rPr sz="1800" b="1" dirty="0"/>
              <a:t>Household Assistance:</a:t>
            </a:r>
          </a:p>
          <a:p>
            <a:pPr>
              <a:lnSpc>
                <a:spcPct val="100000"/>
              </a:lnSpc>
            </a:pPr>
            <a:r>
              <a:rPr sz="1800" dirty="0"/>
              <a:t>Prepare meals, manage errands, and handle light housekeeping.</a:t>
            </a:r>
          </a:p>
          <a:p>
            <a:pPr marL="0" indent="0">
              <a:lnSpc>
                <a:spcPct val="100000"/>
              </a:lnSpc>
              <a:buNone/>
            </a:pPr>
            <a:r>
              <a:rPr sz="1800" dirty="0"/>
              <a:t>5. </a:t>
            </a:r>
            <a:r>
              <a:rPr sz="1800" b="1" dirty="0"/>
              <a:t>Emotional Support:</a:t>
            </a:r>
          </a:p>
          <a:p>
            <a:pPr>
              <a:lnSpc>
                <a:spcPct val="100000"/>
              </a:lnSpc>
            </a:pPr>
            <a:r>
              <a:rPr sz="1800" dirty="0"/>
              <a:t>Reduce loneliness and provide companionship.</a:t>
            </a:r>
          </a:p>
        </p:txBody>
      </p:sp>
      <p:pic>
        <p:nvPicPr>
          <p:cNvPr id="4" name="Picture 3">
            <a:extLst>
              <a:ext uri="{FF2B5EF4-FFF2-40B4-BE49-F238E27FC236}">
                <a16:creationId xmlns:a16="http://schemas.microsoft.com/office/drawing/2014/main" id="{2F5B6CE0-BD7D-FB40-2BEF-4E567513EFC0}"/>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EDB7F-0320-DF0C-DFBE-69C70914B9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F73B4B-E653-B900-F1A5-81DF5D66D435}"/>
              </a:ext>
            </a:extLst>
          </p:cNvPr>
          <p:cNvSpPr>
            <a:spLocks noGrp="1"/>
          </p:cNvSpPr>
          <p:nvPr>
            <p:ph type="title"/>
          </p:nvPr>
        </p:nvSpPr>
        <p:spPr/>
        <p:txBody>
          <a:bodyPr/>
          <a:lstStyle/>
          <a:p>
            <a:pPr algn="ctr"/>
            <a:r>
              <a:rPr dirty="0"/>
              <a:t>What Do They Do?</a:t>
            </a:r>
          </a:p>
        </p:txBody>
      </p:sp>
      <p:pic>
        <p:nvPicPr>
          <p:cNvPr id="11" name="Content Placeholder 10">
            <a:extLst>
              <a:ext uri="{FF2B5EF4-FFF2-40B4-BE49-F238E27FC236}">
                <a16:creationId xmlns:a16="http://schemas.microsoft.com/office/drawing/2014/main" id="{62980755-F938-1BDE-4BF1-99FDDBFDAE4B}"/>
              </a:ext>
            </a:extLst>
          </p:cNvPr>
          <p:cNvPicPr>
            <a:picLocks noGrp="1" noChangeAspect="1"/>
          </p:cNvPicPr>
          <p:nvPr>
            <p:ph idx="1"/>
          </p:nvPr>
        </p:nvPicPr>
        <p:blipFill>
          <a:blip r:embed="rId2"/>
          <a:stretch>
            <a:fillRect/>
          </a:stretch>
        </p:blipFill>
        <p:spPr>
          <a:xfrm>
            <a:off x="1226564" y="1945759"/>
            <a:ext cx="7005195" cy="3466213"/>
          </a:xfrm>
        </p:spPr>
      </p:pic>
      <p:pic>
        <p:nvPicPr>
          <p:cNvPr id="3" name="Picture 2">
            <a:extLst>
              <a:ext uri="{FF2B5EF4-FFF2-40B4-BE49-F238E27FC236}">
                <a16:creationId xmlns:a16="http://schemas.microsoft.com/office/drawing/2014/main" id="{0B9AC3A1-A24C-CF2B-811F-24C7507A038A}"/>
              </a:ext>
            </a:extLst>
          </p:cNvPr>
          <p:cNvPicPr>
            <a:picLocks noChangeAspect="1"/>
          </p:cNvPicPr>
          <p:nvPr/>
        </p:nvPicPr>
        <p:blipFill>
          <a:blip r:embed="rId3"/>
          <a:stretch>
            <a:fillRect/>
          </a:stretch>
        </p:blipFill>
        <p:spPr>
          <a:xfrm>
            <a:off x="7107840" y="0"/>
            <a:ext cx="2036160" cy="2036160"/>
          </a:xfrm>
          <a:prstGeom prst="rect">
            <a:avLst/>
          </a:prstGeom>
        </p:spPr>
      </p:pic>
    </p:spTree>
    <p:extLst>
      <p:ext uri="{BB962C8B-B14F-4D97-AF65-F5344CB8AC3E}">
        <p14:creationId xmlns:p14="http://schemas.microsoft.com/office/powerpoint/2010/main" val="273911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Benefits of Home-Based Care</a:t>
            </a:r>
          </a:p>
        </p:txBody>
      </p:sp>
      <p:sp>
        <p:nvSpPr>
          <p:cNvPr id="3" name="Content Placeholder 2"/>
          <p:cNvSpPr>
            <a:spLocks noGrp="1"/>
          </p:cNvSpPr>
          <p:nvPr>
            <p:ph idx="1"/>
          </p:nvPr>
        </p:nvSpPr>
        <p:spPr>
          <a:xfrm>
            <a:off x="1443491" y="2015733"/>
            <a:ext cx="7115718" cy="3450613"/>
          </a:xfrm>
        </p:spPr>
        <p:txBody>
          <a:bodyPr>
            <a:normAutofit/>
          </a:bodyPr>
          <a:lstStyle/>
          <a:p>
            <a:r>
              <a:rPr b="1" dirty="0"/>
              <a:t>Personalized Attention: </a:t>
            </a:r>
            <a:r>
              <a:rPr dirty="0"/>
              <a:t>Tailored to individual needs.</a:t>
            </a:r>
          </a:p>
          <a:p>
            <a:r>
              <a:rPr b="1" dirty="0"/>
              <a:t>Comfort: </a:t>
            </a:r>
            <a:r>
              <a:rPr dirty="0"/>
              <a:t>Patients remain in familiar environments.</a:t>
            </a:r>
          </a:p>
          <a:p>
            <a:r>
              <a:rPr b="1" dirty="0"/>
              <a:t>Cost-Efficiency: </a:t>
            </a:r>
            <a:r>
              <a:rPr dirty="0"/>
              <a:t>Reduces hospital admissions and associated expenses.</a:t>
            </a:r>
          </a:p>
          <a:p>
            <a:r>
              <a:rPr b="1" dirty="0"/>
              <a:t>Family Involvement: </a:t>
            </a:r>
            <a:r>
              <a:rPr dirty="0"/>
              <a:t>Encourages active participation in care.</a:t>
            </a:r>
          </a:p>
          <a:p>
            <a:r>
              <a:rPr b="1" dirty="0"/>
              <a:t>Improved Outcomes: </a:t>
            </a:r>
            <a:r>
              <a:rPr dirty="0"/>
              <a:t>Supports recovery and enhances quality of life.</a:t>
            </a:r>
          </a:p>
        </p:txBody>
      </p:sp>
      <p:pic>
        <p:nvPicPr>
          <p:cNvPr id="4" name="Picture 3">
            <a:extLst>
              <a:ext uri="{FF2B5EF4-FFF2-40B4-BE49-F238E27FC236}">
                <a16:creationId xmlns:a16="http://schemas.microsoft.com/office/drawing/2014/main" id="{E4DFE7F9-EDDE-09A1-D8DF-A2C1EF6E31B1}"/>
              </a:ext>
            </a:extLst>
          </p:cNvPr>
          <p:cNvPicPr>
            <a:picLocks noChangeAspect="1"/>
          </p:cNvPicPr>
          <p:nvPr/>
        </p:nvPicPr>
        <p:blipFill>
          <a:blip r:embed="rId2"/>
          <a:stretch>
            <a:fillRect/>
          </a:stretch>
        </p:blipFill>
        <p:spPr>
          <a:xfrm>
            <a:off x="7795260" y="0"/>
            <a:ext cx="1348740" cy="134874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Contradictions and Challenges</a:t>
            </a:r>
          </a:p>
        </p:txBody>
      </p:sp>
      <p:sp>
        <p:nvSpPr>
          <p:cNvPr id="3" name="Content Placeholder 2"/>
          <p:cNvSpPr>
            <a:spLocks noGrp="1"/>
          </p:cNvSpPr>
          <p:nvPr>
            <p:ph idx="1"/>
          </p:nvPr>
        </p:nvSpPr>
        <p:spPr/>
        <p:txBody>
          <a:bodyPr>
            <a:normAutofit fontScale="92500" lnSpcReduction="10000"/>
          </a:bodyPr>
          <a:lstStyle/>
          <a:p>
            <a:pPr marL="0" indent="0">
              <a:buNone/>
            </a:pPr>
            <a:r>
              <a:rPr b="1" dirty="0"/>
              <a:t>Contradictions:</a:t>
            </a:r>
          </a:p>
          <a:p>
            <a:r>
              <a:rPr dirty="0"/>
              <a:t>Not suitable for patients requiring intensive medical care.</a:t>
            </a:r>
          </a:p>
          <a:p>
            <a:r>
              <a:rPr dirty="0"/>
              <a:t>Limited access to advanced equipment.</a:t>
            </a:r>
          </a:p>
          <a:p>
            <a:endParaRPr sz="600" dirty="0"/>
          </a:p>
          <a:p>
            <a:pPr marL="0" indent="0">
              <a:buNone/>
            </a:pPr>
            <a:r>
              <a:rPr b="1" dirty="0"/>
              <a:t>Challenges:</a:t>
            </a:r>
          </a:p>
          <a:p>
            <a:r>
              <a:rPr dirty="0"/>
              <a:t>Ensuring safety in non-clinical environments.</a:t>
            </a:r>
          </a:p>
          <a:p>
            <a:r>
              <a:rPr dirty="0"/>
              <a:t>Managing emotional and physical strain for caregivers.</a:t>
            </a:r>
          </a:p>
          <a:p>
            <a:r>
              <a:rPr dirty="0"/>
              <a:t>Balancing professional and personal boundaries.</a:t>
            </a:r>
          </a:p>
        </p:txBody>
      </p:sp>
      <p:pic>
        <p:nvPicPr>
          <p:cNvPr id="4" name="Picture 3">
            <a:extLst>
              <a:ext uri="{FF2B5EF4-FFF2-40B4-BE49-F238E27FC236}">
                <a16:creationId xmlns:a16="http://schemas.microsoft.com/office/drawing/2014/main" id="{2A2A28A7-A113-76DA-7197-1F9D98DAC4C4}"/>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normAutofit/>
          </a:bodyPr>
          <a:lstStyle/>
          <a:p>
            <a:r>
              <a:rPr dirty="0"/>
              <a:t>Home-based healthcare is a vital component of modern healthcare systems.</a:t>
            </a:r>
          </a:p>
          <a:p>
            <a:r>
              <a:rPr dirty="0"/>
              <a:t>It addresses the needs of diverse patient groups while promoting independence and dignity.</a:t>
            </a:r>
          </a:p>
          <a:p>
            <a:r>
              <a:rPr dirty="0"/>
              <a:t>Challenges exist, but its benefits and impact on improving healthcare access and outcomes are undeniable.</a:t>
            </a:r>
          </a:p>
          <a:p>
            <a:r>
              <a:rPr dirty="0"/>
              <a:t>Future advancements in technology and training will further enhance the effectiveness of home-based care.</a:t>
            </a:r>
          </a:p>
        </p:txBody>
      </p:sp>
      <p:pic>
        <p:nvPicPr>
          <p:cNvPr id="4" name="Picture 3">
            <a:extLst>
              <a:ext uri="{FF2B5EF4-FFF2-40B4-BE49-F238E27FC236}">
                <a16:creationId xmlns:a16="http://schemas.microsoft.com/office/drawing/2014/main" id="{38AA5F5B-D630-B718-D32E-898DF270593A}"/>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Questions &amp; Answers</a:t>
            </a:r>
          </a:p>
        </p:txBody>
      </p:sp>
      <p:sp>
        <p:nvSpPr>
          <p:cNvPr id="3" name="Content Placeholder 2"/>
          <p:cNvSpPr>
            <a:spLocks noGrp="1"/>
          </p:cNvSpPr>
          <p:nvPr>
            <p:ph idx="1"/>
          </p:nvPr>
        </p:nvSpPr>
        <p:spPr/>
        <p:txBody>
          <a:bodyPr/>
          <a:lstStyle/>
          <a:p>
            <a:pPr marL="0" indent="0">
              <a:buNone/>
            </a:pPr>
            <a:r>
              <a:rPr dirty="0"/>
              <a:t>Feel free to ask questions or share your thoughts.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CONTENTS</a:t>
            </a:r>
            <a:endParaRPr dirty="0"/>
          </a:p>
        </p:txBody>
      </p:sp>
      <p:sp>
        <p:nvSpPr>
          <p:cNvPr id="3" name="Content Placeholder 2"/>
          <p:cNvSpPr>
            <a:spLocks noGrp="1"/>
          </p:cNvSpPr>
          <p:nvPr>
            <p:ph idx="1"/>
          </p:nvPr>
        </p:nvSpPr>
        <p:spPr>
          <a:xfrm>
            <a:off x="1443491" y="2015733"/>
            <a:ext cx="7487858" cy="3938500"/>
          </a:xfrm>
        </p:spPr>
        <p:txBody>
          <a:bodyPr>
            <a:noAutofit/>
          </a:bodyPr>
          <a:lstStyle/>
          <a:p>
            <a:r>
              <a:rPr lang="en-US" sz="1800" dirty="0"/>
              <a:t>INTRODUCTION</a:t>
            </a:r>
          </a:p>
          <a:p>
            <a:r>
              <a:rPr lang="en-US" sz="1800" dirty="0"/>
              <a:t>BRIEF HISTORY</a:t>
            </a:r>
          </a:p>
          <a:p>
            <a:r>
              <a:rPr lang="en-US" sz="1800" dirty="0"/>
              <a:t>WHAT IS HOME BASED HEALTHCARE</a:t>
            </a:r>
          </a:p>
          <a:p>
            <a:r>
              <a:rPr lang="en-US" sz="1800" dirty="0"/>
              <a:t>WHAT DO THEY DO?</a:t>
            </a:r>
          </a:p>
          <a:p>
            <a:r>
              <a:rPr lang="en-US" sz="1800" dirty="0"/>
              <a:t>BENEFIT/IMPACT</a:t>
            </a:r>
          </a:p>
          <a:p>
            <a:r>
              <a:rPr lang="en-US" sz="1800" dirty="0"/>
              <a:t>CONTRADICTIONS &amp; CHALLENGES</a:t>
            </a:r>
          </a:p>
          <a:p>
            <a:r>
              <a:rPr lang="en-US" sz="1800" dirty="0"/>
              <a:t>CONCLUSION</a:t>
            </a:r>
            <a:endParaRPr sz="1800" dirty="0"/>
          </a:p>
        </p:txBody>
      </p:sp>
      <p:pic>
        <p:nvPicPr>
          <p:cNvPr id="4" name="Picture 3">
            <a:extLst>
              <a:ext uri="{FF2B5EF4-FFF2-40B4-BE49-F238E27FC236}">
                <a16:creationId xmlns:a16="http://schemas.microsoft.com/office/drawing/2014/main" id="{267149D1-3D78-42C1-B189-B56C506DB36E}"/>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F0FE8-2623-4179-2493-63FEA7F97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BB91EC-30BB-32A0-C027-61C6F206EF29}"/>
              </a:ext>
            </a:extLst>
          </p:cNvPr>
          <p:cNvSpPr>
            <a:spLocks noGrp="1"/>
          </p:cNvSpPr>
          <p:nvPr>
            <p:ph type="title"/>
          </p:nvPr>
        </p:nvSpPr>
        <p:spPr/>
        <p:txBody>
          <a:bodyPr/>
          <a:lstStyle/>
          <a:p>
            <a:r>
              <a:rPr dirty="0"/>
              <a:t>Introduction</a:t>
            </a:r>
          </a:p>
        </p:txBody>
      </p:sp>
      <p:sp>
        <p:nvSpPr>
          <p:cNvPr id="3" name="Content Placeholder 2">
            <a:extLst>
              <a:ext uri="{FF2B5EF4-FFF2-40B4-BE49-F238E27FC236}">
                <a16:creationId xmlns:a16="http://schemas.microsoft.com/office/drawing/2014/main" id="{B12F4724-F374-AE5E-5AFA-0B5C616FE293}"/>
              </a:ext>
            </a:extLst>
          </p:cNvPr>
          <p:cNvSpPr>
            <a:spLocks noGrp="1"/>
          </p:cNvSpPr>
          <p:nvPr>
            <p:ph idx="1"/>
          </p:nvPr>
        </p:nvSpPr>
        <p:spPr>
          <a:xfrm>
            <a:off x="1443491" y="2015733"/>
            <a:ext cx="7487858" cy="3938500"/>
          </a:xfrm>
        </p:spPr>
        <p:txBody>
          <a:bodyPr>
            <a:noAutofit/>
          </a:bodyPr>
          <a:lstStyle/>
          <a:p>
            <a:pPr marL="0" indent="0">
              <a:buNone/>
            </a:pPr>
            <a:r>
              <a:rPr sz="1800" b="1" dirty="0"/>
              <a:t>Definition:</a:t>
            </a:r>
          </a:p>
          <a:p>
            <a:pPr marL="0" indent="0">
              <a:buNone/>
            </a:pPr>
            <a:r>
              <a:rPr lang="en-US" sz="1800" dirty="0"/>
              <a:t>The Association of </a:t>
            </a:r>
            <a:r>
              <a:rPr sz="1800" dirty="0"/>
              <a:t>Home-Based Healthcare Professionals and Caregivers provide medical, therapeutic, or supportive services to individuals in their homes.</a:t>
            </a:r>
            <a:r>
              <a:rPr lang="en-US" sz="1800" dirty="0"/>
              <a:t> It is a established under the CAC Act of the federal Republic of Nigeria with the mandate to advance the cause of public health by providing training and education to home based healthcare professionals and caregivers</a:t>
            </a:r>
          </a:p>
          <a:p>
            <a:pPr>
              <a:lnSpc>
                <a:spcPct val="50000"/>
              </a:lnSpc>
              <a:spcBef>
                <a:spcPts val="0"/>
              </a:spcBef>
            </a:pPr>
            <a:endParaRPr sz="100" dirty="0"/>
          </a:p>
          <a:p>
            <a:pPr marL="0" indent="0">
              <a:buNone/>
            </a:pPr>
            <a:endParaRPr sz="1800" dirty="0"/>
          </a:p>
        </p:txBody>
      </p:sp>
      <p:pic>
        <p:nvPicPr>
          <p:cNvPr id="4" name="Picture 3">
            <a:extLst>
              <a:ext uri="{FF2B5EF4-FFF2-40B4-BE49-F238E27FC236}">
                <a16:creationId xmlns:a16="http://schemas.microsoft.com/office/drawing/2014/main" id="{61BD77A5-A9D8-632F-1A47-7C5CA36B7817}"/>
              </a:ext>
            </a:extLst>
          </p:cNvPr>
          <p:cNvPicPr>
            <a:picLocks noChangeAspect="1"/>
          </p:cNvPicPr>
          <p:nvPr/>
        </p:nvPicPr>
        <p:blipFill>
          <a:blip r:embed="rId2"/>
          <a:stretch>
            <a:fillRect/>
          </a:stretch>
        </p:blipFill>
        <p:spPr>
          <a:xfrm>
            <a:off x="7107840" y="0"/>
            <a:ext cx="2036160" cy="2036160"/>
          </a:xfrm>
          <a:prstGeom prst="rect">
            <a:avLst/>
          </a:prstGeom>
        </p:spPr>
      </p:pic>
    </p:spTree>
    <p:extLst>
      <p:ext uri="{BB962C8B-B14F-4D97-AF65-F5344CB8AC3E}">
        <p14:creationId xmlns:p14="http://schemas.microsoft.com/office/powerpoint/2010/main" val="37354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43F53-D7A9-513F-5F82-C77764AA5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20CCE-5721-8705-FD7D-5E2D30974D4E}"/>
              </a:ext>
            </a:extLst>
          </p:cNvPr>
          <p:cNvSpPr>
            <a:spLocks noGrp="1"/>
          </p:cNvSpPr>
          <p:nvPr>
            <p:ph type="title"/>
          </p:nvPr>
        </p:nvSpPr>
        <p:spPr/>
        <p:txBody>
          <a:bodyPr/>
          <a:lstStyle/>
          <a:p>
            <a:pPr marL="0" indent="0">
              <a:buNone/>
            </a:pPr>
            <a:r>
              <a:rPr lang="en-US" sz="3200" b="1"/>
              <a:t>AIMS AND OBJECTIVES OF THE ASSOCIATION</a:t>
            </a:r>
            <a:endParaRPr lang="en-US" sz="3200" b="1" dirty="0"/>
          </a:p>
        </p:txBody>
      </p:sp>
      <p:sp>
        <p:nvSpPr>
          <p:cNvPr id="3" name="Content Placeholder 2">
            <a:extLst>
              <a:ext uri="{FF2B5EF4-FFF2-40B4-BE49-F238E27FC236}">
                <a16:creationId xmlns:a16="http://schemas.microsoft.com/office/drawing/2014/main" id="{82FE5C71-C21E-A646-A9E2-A136F7FAFFB8}"/>
              </a:ext>
            </a:extLst>
          </p:cNvPr>
          <p:cNvSpPr>
            <a:spLocks noGrp="1"/>
          </p:cNvSpPr>
          <p:nvPr>
            <p:ph idx="1"/>
          </p:nvPr>
        </p:nvSpPr>
        <p:spPr>
          <a:xfrm>
            <a:off x="1443491" y="2015733"/>
            <a:ext cx="7487858" cy="3938500"/>
          </a:xfrm>
        </p:spPr>
        <p:txBody>
          <a:bodyPr>
            <a:noAutofit/>
          </a:bodyPr>
          <a:lstStyle/>
          <a:p>
            <a:pPr marL="0" indent="0">
              <a:buNone/>
            </a:pPr>
            <a:r>
              <a:rPr lang="en-US" sz="1800" b="1" dirty="0"/>
              <a:t>AIMS AND OBJECTIVES OF THE ASSOCIATION</a:t>
            </a:r>
          </a:p>
          <a:p>
            <a:pPr marL="0" indent="0">
              <a:buNone/>
            </a:pPr>
            <a:r>
              <a:rPr lang="en-US" sz="1800" dirty="0"/>
              <a:t>To promote the well being of individual by fostering collaboration among health care providers, patient and families.</a:t>
            </a:r>
          </a:p>
          <a:p>
            <a:pPr marL="0" indent="0">
              <a:buNone/>
            </a:pPr>
            <a:r>
              <a:rPr lang="en-US" sz="1800" dirty="0"/>
              <a:t>To reduce healthcare disparities by increasing access to home base health care services in underserved communities through advocacy and </a:t>
            </a:r>
            <a:r>
              <a:rPr lang="en-US" sz="1800" dirty="0" err="1"/>
              <a:t>resourse</a:t>
            </a:r>
            <a:r>
              <a:rPr lang="en-US" sz="1800" dirty="0"/>
              <a:t> mobilization</a:t>
            </a:r>
          </a:p>
          <a:p>
            <a:pPr marL="0" indent="0">
              <a:buNone/>
            </a:pPr>
            <a:r>
              <a:rPr lang="en-US" sz="1800" dirty="0"/>
              <a:t>To contribute to healthcare policy development by advocating for policies that support home based care and improve the overall  health and well being of the population</a:t>
            </a:r>
          </a:p>
          <a:p>
            <a:pPr marL="0" indent="0">
              <a:buNone/>
            </a:pPr>
            <a:r>
              <a:rPr lang="en-US" sz="1800" dirty="0"/>
              <a:t>The promote the interest and welfare of our members </a:t>
            </a:r>
          </a:p>
        </p:txBody>
      </p:sp>
      <p:pic>
        <p:nvPicPr>
          <p:cNvPr id="5" name="Picture 4">
            <a:extLst>
              <a:ext uri="{FF2B5EF4-FFF2-40B4-BE49-F238E27FC236}">
                <a16:creationId xmlns:a16="http://schemas.microsoft.com/office/drawing/2014/main" id="{ABB56B8A-B085-97A0-E1C0-719F54D3340A}"/>
              </a:ext>
            </a:extLst>
          </p:cNvPr>
          <p:cNvPicPr>
            <a:picLocks noChangeAspect="1"/>
          </p:cNvPicPr>
          <p:nvPr/>
        </p:nvPicPr>
        <p:blipFill>
          <a:blip r:embed="rId2"/>
          <a:stretch>
            <a:fillRect/>
          </a:stretch>
        </p:blipFill>
        <p:spPr>
          <a:xfrm>
            <a:off x="7107840" y="0"/>
            <a:ext cx="2036160" cy="2036160"/>
          </a:xfrm>
          <a:prstGeom prst="rect">
            <a:avLst/>
          </a:prstGeom>
        </p:spPr>
      </p:pic>
    </p:spTree>
    <p:extLst>
      <p:ext uri="{BB962C8B-B14F-4D97-AF65-F5344CB8AC3E}">
        <p14:creationId xmlns:p14="http://schemas.microsoft.com/office/powerpoint/2010/main" val="3595439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A5F0B-ACD8-22AE-CFB7-286B35017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33FF0E-DFC4-0EF7-A1D9-B75E46FB6233}"/>
              </a:ext>
            </a:extLst>
          </p:cNvPr>
          <p:cNvSpPr>
            <a:spLocks noGrp="1"/>
          </p:cNvSpPr>
          <p:nvPr>
            <p:ph type="title"/>
          </p:nvPr>
        </p:nvSpPr>
        <p:spPr/>
        <p:txBody>
          <a:bodyPr/>
          <a:lstStyle/>
          <a:p>
            <a:r>
              <a:rPr lang="en-US" dirty="0"/>
              <a:t>HEALTHCARE PROFESSIONALS AND CAREGIVERS</a:t>
            </a:r>
          </a:p>
        </p:txBody>
      </p:sp>
      <p:pic>
        <p:nvPicPr>
          <p:cNvPr id="5" name="Content Placeholder 4">
            <a:extLst>
              <a:ext uri="{FF2B5EF4-FFF2-40B4-BE49-F238E27FC236}">
                <a16:creationId xmlns:a16="http://schemas.microsoft.com/office/drawing/2014/main" id="{61D8F593-3BD3-1CDE-FD20-E5498A5CEE68}"/>
              </a:ext>
            </a:extLst>
          </p:cNvPr>
          <p:cNvPicPr>
            <a:picLocks noGrp="1" noChangeAspect="1"/>
          </p:cNvPicPr>
          <p:nvPr>
            <p:ph idx="1"/>
          </p:nvPr>
        </p:nvPicPr>
        <p:blipFill>
          <a:blip r:embed="rId3"/>
          <a:stretch>
            <a:fillRect/>
          </a:stretch>
        </p:blipFill>
        <p:spPr>
          <a:xfrm>
            <a:off x="1636145" y="1991978"/>
            <a:ext cx="5871710" cy="3907356"/>
          </a:xfrm>
        </p:spPr>
      </p:pic>
      <p:pic>
        <p:nvPicPr>
          <p:cNvPr id="3" name="Picture 2">
            <a:extLst>
              <a:ext uri="{FF2B5EF4-FFF2-40B4-BE49-F238E27FC236}">
                <a16:creationId xmlns:a16="http://schemas.microsoft.com/office/drawing/2014/main" id="{D0EFED35-2988-5AE5-8A21-DE219845885D}"/>
              </a:ext>
            </a:extLst>
          </p:cNvPr>
          <p:cNvPicPr>
            <a:picLocks noChangeAspect="1"/>
          </p:cNvPicPr>
          <p:nvPr/>
        </p:nvPicPr>
        <p:blipFill>
          <a:blip r:embed="rId4"/>
          <a:stretch>
            <a:fillRect/>
          </a:stretch>
        </p:blipFill>
        <p:spPr>
          <a:xfrm>
            <a:off x="7107840" y="0"/>
            <a:ext cx="2036160" cy="2036160"/>
          </a:xfrm>
          <a:prstGeom prst="rect">
            <a:avLst/>
          </a:prstGeom>
        </p:spPr>
      </p:pic>
    </p:spTree>
    <p:extLst>
      <p:ext uri="{BB962C8B-B14F-4D97-AF65-F5344CB8AC3E}">
        <p14:creationId xmlns:p14="http://schemas.microsoft.com/office/powerpoint/2010/main" val="2115070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E2E17-41C6-A184-7B8F-C1BCFA516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1EA09-C342-9259-91B0-BA6ED37D6D74}"/>
              </a:ext>
            </a:extLst>
          </p:cNvPr>
          <p:cNvSpPr>
            <a:spLocks noGrp="1"/>
          </p:cNvSpPr>
          <p:nvPr>
            <p:ph type="title"/>
          </p:nvPr>
        </p:nvSpPr>
        <p:spPr/>
        <p:txBody>
          <a:bodyPr/>
          <a:lstStyle/>
          <a:p>
            <a:r>
              <a:rPr lang="en-US" dirty="0"/>
              <a:t>HEALTHCARE PROFESSIONALS AND CAREGIVERS</a:t>
            </a:r>
          </a:p>
        </p:txBody>
      </p:sp>
      <p:sp>
        <p:nvSpPr>
          <p:cNvPr id="3" name="Content Placeholder 2">
            <a:extLst>
              <a:ext uri="{FF2B5EF4-FFF2-40B4-BE49-F238E27FC236}">
                <a16:creationId xmlns:a16="http://schemas.microsoft.com/office/drawing/2014/main" id="{170BE97F-8C4D-0C48-11DA-E0C010769EB1}"/>
              </a:ext>
            </a:extLst>
          </p:cNvPr>
          <p:cNvSpPr>
            <a:spLocks noGrp="1"/>
          </p:cNvSpPr>
          <p:nvPr>
            <p:ph idx="1"/>
          </p:nvPr>
        </p:nvSpPr>
        <p:spPr>
          <a:xfrm>
            <a:off x="1443491" y="1824339"/>
            <a:ext cx="7487858" cy="3938500"/>
          </a:xfrm>
        </p:spPr>
        <p:txBody>
          <a:bodyPr>
            <a:noAutofit/>
          </a:bodyPr>
          <a:lstStyle/>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Physicians</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Paramedics </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Registered Nurses RNs</a:t>
            </a: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Complementary Healthcare Practitioners </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Social Worker</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Dietitian</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Physical Fitness Expert</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Psychologist </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Licensed Practical Nurses (LPNs)/Licensed Vocational Nurses (LVNs  </a:t>
            </a: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Physical Therapists</a:t>
            </a: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 Occupational Therapists</a:t>
            </a: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Speech Therapists</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Home Health Aides (HHAs</a:t>
            </a:r>
          </a:p>
          <a:p>
            <a:pPr marL="0" marR="0">
              <a:lnSpc>
                <a:spcPct val="115000"/>
              </a:lnSpc>
              <a:spcBef>
                <a:spcPts val="0"/>
              </a:spcBef>
              <a:spcAft>
                <a:spcPts val="0"/>
              </a:spcAft>
            </a:pP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Rehabilitation Therapist </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Personal Care Aides (PCAs)</a:t>
            </a:r>
            <a:endParaRPr lang="en-US" sz="1600" b="1" dirty="0"/>
          </a:p>
        </p:txBody>
      </p:sp>
      <p:pic>
        <p:nvPicPr>
          <p:cNvPr id="4" name="Picture 3">
            <a:extLst>
              <a:ext uri="{FF2B5EF4-FFF2-40B4-BE49-F238E27FC236}">
                <a16:creationId xmlns:a16="http://schemas.microsoft.com/office/drawing/2014/main" id="{F26F191C-7775-89F4-2737-6D683A8DCA92}"/>
              </a:ext>
            </a:extLst>
          </p:cNvPr>
          <p:cNvPicPr>
            <a:picLocks noChangeAspect="1"/>
          </p:cNvPicPr>
          <p:nvPr/>
        </p:nvPicPr>
        <p:blipFill>
          <a:blip r:embed="rId3"/>
          <a:stretch>
            <a:fillRect/>
          </a:stretch>
        </p:blipFill>
        <p:spPr>
          <a:xfrm>
            <a:off x="7107840" y="0"/>
            <a:ext cx="2036160" cy="2036160"/>
          </a:xfrm>
          <a:prstGeom prst="rect">
            <a:avLst/>
          </a:prstGeom>
        </p:spPr>
      </p:pic>
    </p:spTree>
    <p:extLst>
      <p:ext uri="{BB962C8B-B14F-4D97-AF65-F5344CB8AC3E}">
        <p14:creationId xmlns:p14="http://schemas.microsoft.com/office/powerpoint/2010/main" val="2835711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9A6E7-6DE9-9769-F4D3-ACDC787D7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DFDE9-E4F1-3D97-2CBE-A6CB2A3E7FA3}"/>
              </a:ext>
            </a:extLst>
          </p:cNvPr>
          <p:cNvSpPr>
            <a:spLocks noGrp="1"/>
          </p:cNvSpPr>
          <p:nvPr>
            <p:ph type="title"/>
          </p:nvPr>
        </p:nvSpPr>
        <p:spPr/>
        <p:txBody>
          <a:bodyPr/>
          <a:lstStyle/>
          <a:p>
            <a:r>
              <a:rPr dirty="0"/>
              <a:t>Introduction</a:t>
            </a:r>
          </a:p>
        </p:txBody>
      </p:sp>
      <p:pic>
        <p:nvPicPr>
          <p:cNvPr id="5" name="Content Placeholder 4">
            <a:extLst>
              <a:ext uri="{FF2B5EF4-FFF2-40B4-BE49-F238E27FC236}">
                <a16:creationId xmlns:a16="http://schemas.microsoft.com/office/drawing/2014/main" id="{C1D627AA-29D7-34E3-B60D-5CE179868A06}"/>
              </a:ext>
            </a:extLst>
          </p:cNvPr>
          <p:cNvPicPr>
            <a:picLocks noGrp="1" noChangeAspect="1"/>
          </p:cNvPicPr>
          <p:nvPr>
            <p:ph idx="1"/>
          </p:nvPr>
        </p:nvPicPr>
        <p:blipFill>
          <a:blip r:embed="rId2"/>
          <a:stretch>
            <a:fillRect/>
          </a:stretch>
        </p:blipFill>
        <p:spPr>
          <a:xfrm>
            <a:off x="1775221" y="2016125"/>
            <a:ext cx="5907882" cy="3938588"/>
          </a:xfrm>
        </p:spPr>
      </p:pic>
      <p:pic>
        <p:nvPicPr>
          <p:cNvPr id="3" name="Picture 2">
            <a:extLst>
              <a:ext uri="{FF2B5EF4-FFF2-40B4-BE49-F238E27FC236}">
                <a16:creationId xmlns:a16="http://schemas.microsoft.com/office/drawing/2014/main" id="{36964C5E-96CC-FE0A-BFB0-7C09D6B3149F}"/>
              </a:ext>
            </a:extLst>
          </p:cNvPr>
          <p:cNvPicPr>
            <a:picLocks noChangeAspect="1"/>
          </p:cNvPicPr>
          <p:nvPr/>
        </p:nvPicPr>
        <p:blipFill>
          <a:blip r:embed="rId3"/>
          <a:stretch>
            <a:fillRect/>
          </a:stretch>
        </p:blipFill>
        <p:spPr>
          <a:xfrm>
            <a:off x="7107840" y="0"/>
            <a:ext cx="2036160" cy="2036160"/>
          </a:xfrm>
          <a:prstGeom prst="rect">
            <a:avLst/>
          </a:prstGeom>
        </p:spPr>
      </p:pic>
    </p:spTree>
    <p:extLst>
      <p:ext uri="{BB962C8B-B14F-4D97-AF65-F5344CB8AC3E}">
        <p14:creationId xmlns:p14="http://schemas.microsoft.com/office/powerpoint/2010/main" val="1463163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520"/>
            <a:ext cx="6571343" cy="896689"/>
          </a:xfrm>
        </p:spPr>
        <p:txBody>
          <a:bodyPr/>
          <a:lstStyle/>
          <a:p>
            <a:r>
              <a:rPr dirty="0"/>
              <a:t>History</a:t>
            </a:r>
          </a:p>
        </p:txBody>
      </p:sp>
      <p:sp>
        <p:nvSpPr>
          <p:cNvPr id="3" name="Content Placeholder 2"/>
          <p:cNvSpPr>
            <a:spLocks noGrp="1"/>
          </p:cNvSpPr>
          <p:nvPr>
            <p:ph idx="1"/>
          </p:nvPr>
        </p:nvSpPr>
        <p:spPr>
          <a:xfrm>
            <a:off x="1443491" y="2015733"/>
            <a:ext cx="7700509" cy="3450613"/>
          </a:xfrm>
        </p:spPr>
        <p:txBody>
          <a:bodyPr>
            <a:noAutofit/>
          </a:bodyPr>
          <a:lstStyle/>
          <a:p>
            <a:pPr marL="0" indent="0">
              <a:lnSpc>
                <a:spcPct val="100000"/>
              </a:lnSpc>
              <a:buNone/>
            </a:pPr>
            <a:r>
              <a:rPr sz="1800" b="1" dirty="0"/>
              <a:t>Origins:</a:t>
            </a:r>
          </a:p>
          <a:p>
            <a:pPr marL="0" indent="0">
              <a:lnSpc>
                <a:spcPct val="100000"/>
              </a:lnSpc>
              <a:buNone/>
            </a:pPr>
            <a:r>
              <a:rPr lang="en-US" sz="1800" dirty="0"/>
              <a:t>Home health care, as a concept, has evolved significantly over time. Its roots can be traced back to ancient civilizations, where families and communities took care of their sick and elderly within the confines of their homes.</a:t>
            </a:r>
          </a:p>
          <a:p>
            <a:pPr marL="0" indent="0">
              <a:lnSpc>
                <a:spcPct val="100000"/>
              </a:lnSpc>
              <a:buNone/>
            </a:pPr>
            <a:r>
              <a:rPr sz="1800" dirty="0"/>
              <a:t>Began with informal caregiving by family and community members.</a:t>
            </a:r>
          </a:p>
          <a:p>
            <a:pPr marL="0" indent="0">
              <a:lnSpc>
                <a:spcPct val="100000"/>
              </a:lnSpc>
              <a:buNone/>
            </a:pPr>
            <a:r>
              <a:rPr sz="1800" dirty="0"/>
              <a:t>Evolved with professional nursing services in the late 19th century.</a:t>
            </a:r>
          </a:p>
          <a:p>
            <a:pPr>
              <a:lnSpc>
                <a:spcPct val="100000"/>
              </a:lnSpc>
            </a:pPr>
            <a:endParaRPr sz="100" dirty="0"/>
          </a:p>
          <a:p>
            <a:pPr marL="0" indent="0">
              <a:lnSpc>
                <a:spcPct val="100000"/>
              </a:lnSpc>
              <a:buNone/>
            </a:pPr>
            <a:r>
              <a:rPr sz="1800" b="1" dirty="0"/>
              <a:t>Milestones:</a:t>
            </a:r>
          </a:p>
          <a:p>
            <a:pPr>
              <a:lnSpc>
                <a:spcPct val="100000"/>
              </a:lnSpc>
            </a:pPr>
            <a:r>
              <a:rPr sz="1800" dirty="0"/>
              <a:t>Introduction of home health agencies in the 20th century.</a:t>
            </a:r>
          </a:p>
          <a:p>
            <a:pPr>
              <a:lnSpc>
                <a:spcPct val="100000"/>
              </a:lnSpc>
            </a:pPr>
            <a:r>
              <a:rPr sz="1800" dirty="0"/>
              <a:t>Expansion through Medicare/Medicaid programs.</a:t>
            </a:r>
            <a:endParaRPr sz="1800" b="1" dirty="0"/>
          </a:p>
        </p:txBody>
      </p:sp>
      <p:pic>
        <p:nvPicPr>
          <p:cNvPr id="4" name="Picture 3">
            <a:extLst>
              <a:ext uri="{FF2B5EF4-FFF2-40B4-BE49-F238E27FC236}">
                <a16:creationId xmlns:a16="http://schemas.microsoft.com/office/drawing/2014/main" id="{4A18FFF3-86FB-C98A-1796-0F5B18EC5D48}"/>
              </a:ext>
            </a:extLst>
          </p:cNvPr>
          <p:cNvPicPr>
            <a:picLocks noChangeAspect="1"/>
          </p:cNvPicPr>
          <p:nvPr/>
        </p:nvPicPr>
        <p:blipFill>
          <a:blip r:embed="rId2"/>
          <a:stretch>
            <a:fillRect/>
          </a:stretch>
        </p:blipFill>
        <p:spPr>
          <a:xfrm>
            <a:off x="7107840" y="0"/>
            <a:ext cx="2036160" cy="203616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5B27C-1D78-56F0-18AF-AD40E0980B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956996-E047-A5C7-DB92-E6BE7B4340BA}"/>
              </a:ext>
            </a:extLst>
          </p:cNvPr>
          <p:cNvSpPr>
            <a:spLocks noGrp="1"/>
          </p:cNvSpPr>
          <p:nvPr>
            <p:ph type="title"/>
          </p:nvPr>
        </p:nvSpPr>
        <p:spPr>
          <a:xfrm>
            <a:off x="1443491" y="804520"/>
            <a:ext cx="6571343" cy="896689"/>
          </a:xfrm>
        </p:spPr>
        <p:txBody>
          <a:bodyPr/>
          <a:lstStyle/>
          <a:p>
            <a:r>
              <a:rPr dirty="0"/>
              <a:t>History</a:t>
            </a:r>
          </a:p>
        </p:txBody>
      </p:sp>
      <p:sp>
        <p:nvSpPr>
          <p:cNvPr id="3" name="Content Placeholder 2">
            <a:extLst>
              <a:ext uri="{FF2B5EF4-FFF2-40B4-BE49-F238E27FC236}">
                <a16:creationId xmlns:a16="http://schemas.microsoft.com/office/drawing/2014/main" id="{FC3A0FB8-2AB0-ED52-33A0-A59630D8145B}"/>
              </a:ext>
            </a:extLst>
          </p:cNvPr>
          <p:cNvSpPr>
            <a:spLocks noGrp="1"/>
          </p:cNvSpPr>
          <p:nvPr>
            <p:ph idx="1"/>
          </p:nvPr>
        </p:nvSpPr>
        <p:spPr>
          <a:xfrm>
            <a:off x="1443491" y="2015733"/>
            <a:ext cx="7700509" cy="3450613"/>
          </a:xfrm>
        </p:spPr>
        <p:txBody>
          <a:bodyPr>
            <a:noAutofit/>
          </a:bodyPr>
          <a:lstStyle/>
          <a:p>
            <a:pPr marL="0" indent="0">
              <a:lnSpc>
                <a:spcPct val="100000"/>
              </a:lnSpc>
              <a:buNone/>
            </a:pPr>
            <a:r>
              <a:rPr lang="en-US" sz="1800" b="1" dirty="0"/>
              <a:t>Early Pioneers:</a:t>
            </a:r>
            <a:endParaRPr sz="1800" b="1" dirty="0"/>
          </a:p>
          <a:p>
            <a:pPr marL="0" indent="0">
              <a:lnSpc>
                <a:spcPct val="100000"/>
              </a:lnSpc>
              <a:buNone/>
            </a:pPr>
            <a:r>
              <a:rPr lang="en-US" sz="1800" b="1" dirty="0"/>
              <a:t>Florence Nightingale: </a:t>
            </a:r>
            <a:r>
              <a:rPr lang="en-US" sz="1800" dirty="0"/>
              <a:t>Known as the founder of modern nursing, Florence Nightingale’s contributions to home healthcare cannot be overstated.</a:t>
            </a:r>
          </a:p>
          <a:p>
            <a:pPr marL="0" indent="0">
              <a:lnSpc>
                <a:spcPct val="100000"/>
              </a:lnSpc>
              <a:buNone/>
            </a:pPr>
            <a:r>
              <a:rPr lang="en-US" sz="1800" b="1" dirty="0"/>
              <a:t>Clara Barton</a:t>
            </a:r>
            <a:r>
              <a:rPr lang="en-US" sz="1800" dirty="0"/>
              <a:t>: Barton, the founder of the American Red cross, also made significant contributions to home health care. She provided aid and medical assistance to soldiers during the civil war.</a:t>
            </a:r>
          </a:p>
          <a:p>
            <a:pPr marL="0" indent="0">
              <a:lnSpc>
                <a:spcPct val="100000"/>
              </a:lnSpc>
              <a:buNone/>
            </a:pPr>
            <a:r>
              <a:rPr lang="en-US" sz="1800" b="1" dirty="0"/>
              <a:t>Lillian Wald: </a:t>
            </a:r>
            <a:r>
              <a:rPr lang="en-US" sz="1800" dirty="0"/>
              <a:t>A nurse and social worker, is credited with establishing the first organized Home Health Service in the United States</a:t>
            </a:r>
          </a:p>
          <a:p>
            <a:pPr marL="0" indent="0">
              <a:lnSpc>
                <a:spcPct val="100000"/>
              </a:lnSpc>
              <a:buNone/>
            </a:pPr>
            <a:r>
              <a:rPr lang="en-US" sz="1800" b="1" dirty="0"/>
              <a:t>Mary Breckinridge: </a:t>
            </a:r>
            <a:r>
              <a:rPr lang="en-US" sz="1800" dirty="0"/>
              <a:t>A nurse-midwife, founded the Frontier </a:t>
            </a:r>
            <a:r>
              <a:rPr lang="en-US" sz="1800" dirty="0" err="1"/>
              <a:t>Nurising</a:t>
            </a:r>
            <a:r>
              <a:rPr lang="en-US" sz="1800" dirty="0"/>
              <a:t> Service in rural Kentucky.</a:t>
            </a:r>
          </a:p>
          <a:p>
            <a:pPr marL="0" indent="0">
              <a:lnSpc>
                <a:spcPct val="100000"/>
              </a:lnSpc>
              <a:buNone/>
            </a:pPr>
            <a:r>
              <a:rPr lang="en-US" sz="1800" b="1" dirty="0"/>
              <a:t>Jeanne Jugan: </a:t>
            </a:r>
            <a:r>
              <a:rPr lang="en-US" sz="1800" dirty="0"/>
              <a:t> A French nun, founded the Little Sisters of the Poor, International organization that provides care for the elderly poor.</a:t>
            </a:r>
            <a:endParaRPr sz="1800" b="1" dirty="0"/>
          </a:p>
        </p:txBody>
      </p:sp>
      <p:pic>
        <p:nvPicPr>
          <p:cNvPr id="4" name="Picture 3">
            <a:extLst>
              <a:ext uri="{FF2B5EF4-FFF2-40B4-BE49-F238E27FC236}">
                <a16:creationId xmlns:a16="http://schemas.microsoft.com/office/drawing/2014/main" id="{7F6E8A02-B0AC-799E-EDB6-D20132391DF5}"/>
              </a:ext>
            </a:extLst>
          </p:cNvPr>
          <p:cNvPicPr>
            <a:picLocks noChangeAspect="1"/>
          </p:cNvPicPr>
          <p:nvPr/>
        </p:nvPicPr>
        <p:blipFill>
          <a:blip r:embed="rId2"/>
          <a:stretch>
            <a:fillRect/>
          </a:stretch>
        </p:blipFill>
        <p:spPr>
          <a:xfrm>
            <a:off x="7107840" y="0"/>
            <a:ext cx="2036160" cy="2036160"/>
          </a:xfrm>
          <a:prstGeom prst="rect">
            <a:avLst/>
          </a:prstGeom>
        </p:spPr>
      </p:pic>
    </p:spTree>
    <p:extLst>
      <p:ext uri="{BB962C8B-B14F-4D97-AF65-F5344CB8AC3E}">
        <p14:creationId xmlns:p14="http://schemas.microsoft.com/office/powerpoint/2010/main" val="15220917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165</TotalTime>
  <Words>762</Words>
  <Application>Microsoft Office PowerPoint</Application>
  <PresentationFormat>On-screen Show (4:3)</PresentationFormat>
  <Paragraphs>104</Paragraphs>
  <Slides>16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Gill Sans MT</vt:lpstr>
      <vt:lpstr>Times New Roman</vt:lpstr>
      <vt:lpstr>Gallery</vt:lpstr>
      <vt:lpstr>Home-Based Healthcare Professionals and Caregivers</vt:lpstr>
      <vt:lpstr>CONTENTS</vt:lpstr>
      <vt:lpstr>Introduction</vt:lpstr>
      <vt:lpstr>AIMS AND OBJECTIVES OF THE ASSOCIATION</vt:lpstr>
      <vt:lpstr>HEALTHCARE PROFESSIONALS AND CAREGIVERS</vt:lpstr>
      <vt:lpstr>HEALTHCARE PROFESSIONALS AND CAREGIVERS</vt:lpstr>
      <vt:lpstr>Introduction</vt:lpstr>
      <vt:lpstr>History</vt:lpstr>
      <vt:lpstr>History</vt:lpstr>
      <vt:lpstr>What is Home-Based Healthcare?</vt:lpstr>
      <vt:lpstr>What Do They Do?</vt:lpstr>
      <vt:lpstr>What Do They Do?</vt:lpstr>
      <vt:lpstr>Benefits of Home-Based Care</vt:lpstr>
      <vt:lpstr>Contradictions and Challenges</vt:lpstr>
      <vt:lpstr>Conclusion</vt:lpstr>
      <vt:lpstr>Questions &amp; Answers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Nasir</dc:creator>
  <cp:keywords/>
  <dc:description>generated using python-pptx</dc:description>
  <cp:lastModifiedBy>NASIR ABDULLAHI</cp:lastModifiedBy>
  <cp:revision>13</cp:revision>
  <dcterms:created xsi:type="dcterms:W3CDTF">2013-01-27T09:14:16Z</dcterms:created>
  <dcterms:modified xsi:type="dcterms:W3CDTF">2024-12-16T12:22:02Z</dcterms:modified>
  <cp:category/>
</cp:coreProperties>
</file>